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2" r:id="rId19"/>
    <p:sldId id="623" r:id="rId20"/>
    <p:sldId id="625" r:id="rId21"/>
    <p:sldId id="627" r:id="rId22"/>
    <p:sldId id="620" r:id="rId23"/>
    <p:sldId id="660" r:id="rId24"/>
    <p:sldId id="626" r:id="rId25"/>
    <p:sldId id="628" r:id="rId26"/>
    <p:sldId id="631" r:id="rId27"/>
    <p:sldId id="632" r:id="rId28"/>
    <p:sldId id="633" r:id="rId29"/>
    <p:sldId id="634" r:id="rId30"/>
    <p:sldId id="658" r:id="rId31"/>
    <p:sldId id="659" r:id="rId32"/>
    <p:sldId id="635" r:id="rId33"/>
    <p:sldId id="639" r:id="rId34"/>
    <p:sldId id="636" r:id="rId35"/>
    <p:sldId id="637" r:id="rId36"/>
    <p:sldId id="638" r:id="rId37"/>
    <p:sldId id="640" r:id="rId38"/>
    <p:sldId id="646" r:id="rId39"/>
    <p:sldId id="645" r:id="rId40"/>
    <p:sldId id="647" r:id="rId41"/>
    <p:sldId id="648" r:id="rId42"/>
    <p:sldId id="649" r:id="rId43"/>
    <p:sldId id="650" r:id="rId44"/>
    <p:sldId id="641" r:id="rId45"/>
    <p:sldId id="651" r:id="rId46"/>
    <p:sldId id="652" r:id="rId47"/>
    <p:sldId id="653" r:id="rId48"/>
    <p:sldId id="654" r:id="rId49"/>
    <p:sldId id="644" r:id="rId50"/>
    <p:sldId id="656" r:id="rId51"/>
    <p:sldId id="657"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7342" autoAdjust="0"/>
    <p:restoredTop sz="76966" autoAdjust="0"/>
  </p:normalViewPr>
  <p:slideViewPr>
    <p:cSldViewPr snapToGrid="0">
      <p:cViewPr>
        <p:scale>
          <a:sx n="132" d="100"/>
          <a:sy n="132" d="100"/>
        </p:scale>
        <p:origin x="2408" y="632"/>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2024-02-21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Next,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Now that we have covered how to write a web page and how to add interactivity to it, lets cover how to make those ugly web pages have style.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16917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22</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Angular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address NodeJS. Why did we ask you all to install this beforehand? Usually JavaScript runs within your browsers, but in the modern day it also runs on servers or computers, which is where nodeJS comes in. NodeJS is a runtime for running JavaScript anywhere. With NodeJS you can run anything from web servers, databases, test runners, and more!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Bundled with NodeJS is NPM. It is a package manager similar to Maven, Nuget and Gradle. NPM is used to download third-party libraries and tools into our projects. It also facilitates running scripts such as starting a development server or building for production. There is also the public registry npmjs.com for finding packages that can be installed and freely publishing new packages.</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341561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Vite is a tool for frontend development that aims to provide a fast development server and production build tool. It is designed in a way that you do not need to configure it and it just works. In the past we used to use create-react-app for this but it has now been superseded by Vite.</a:t>
            </a:r>
          </a:p>
          <a:p>
            <a:endParaRPr lang="en-NL" dirty="0"/>
          </a:p>
          <a:p>
            <a:r>
              <a:rPr lang="en-NL" dirty="0"/>
              <a:t>For the purposes of this workshop all you need to know is that the following exercises use Vite in the background but you will start it with “npm run start”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421042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final topic that we would like to discuss in this workshop are frameworks. While you are definitely able to use React without a framework it is advised to use a framework because they offer many benefits. For example it saves you from a lot of menial tasks such as setting up your development and build environment, it comes with features such as routing to different pages built in, and it offers many different optimizations. Currently the 2 most popular frameworks for React are Next.js and Remix, but there are many other frameworks out there too. In fact, you may have noticed that for exercise 3 you were using Next.js! These frameworks could be a whole workshop onto themselve so we encourage you to check out their webpages, have a look at some of the documentation and get a grasp that way what they are all about.</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18991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46</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47</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48</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hyperlink" Target="mailto:martijn.duerendenhollander@cgi.com"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a:xfrm>
            <a:off x="766763" y="4173805"/>
            <a:ext cx="6888302" cy="765270"/>
          </a:xfrm>
        </p:spPr>
        <p:txBody>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pic>
        <p:nvPicPr>
          <p:cNvPr id="3" name="Picture 2" descr="A screenshot of a computer program&#10;&#10;Description automatically generated">
            <a:extLst>
              <a:ext uri="{FF2B5EF4-FFF2-40B4-BE49-F238E27FC236}">
                <a16:creationId xmlns:a16="http://schemas.microsoft.com/office/drawing/2014/main" id="{27543DCD-C114-E5CC-ADA4-D87B05A8E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173" y="606998"/>
            <a:ext cx="6552789" cy="514305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F51194C-A508-73CC-192C-FAC664E15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6700" y="424492"/>
            <a:ext cx="3035300" cy="5702300"/>
          </a:xfrm>
          <a:prstGeom prst="rect">
            <a:avLst/>
          </a:prstGeom>
        </p:spPr>
      </p:pic>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pic>
        <p:nvPicPr>
          <p:cNvPr id="9" name="Picture 8" descr="A screen shot of a computer code&#10;&#10;Description automatically generated">
            <a:extLst>
              <a:ext uri="{FF2B5EF4-FFF2-40B4-BE49-F238E27FC236}">
                <a16:creationId xmlns:a16="http://schemas.microsoft.com/office/drawing/2014/main" id="{E5E7D12C-F36A-6458-AE43-896C4D55901C}"/>
              </a:ext>
            </a:extLst>
          </p:cNvPr>
          <p:cNvPicPr>
            <a:picLocks noChangeAspect="1"/>
          </p:cNvPicPr>
          <p:nvPr/>
        </p:nvPicPr>
        <p:blipFill rotWithShape="1">
          <a:blip r:embed="rId3">
            <a:extLst>
              <a:ext uri="{28A0092B-C50C-407E-A947-70E740481C1C}">
                <a14:useLocalDpi xmlns:a14="http://schemas.microsoft.com/office/drawing/2010/main" val="0"/>
              </a:ext>
            </a:extLst>
          </a:blip>
          <a:srcRect l="990"/>
          <a:stretch/>
        </p:blipFill>
        <p:spPr>
          <a:xfrm>
            <a:off x="3243713" y="1694707"/>
            <a:ext cx="7695465" cy="2365045"/>
          </a:xfrm>
          <a:prstGeom prst="rect">
            <a:avLst/>
          </a:prstGeom>
        </p:spPr>
      </p:pic>
    </p:spTree>
    <p:extLst>
      <p:ext uri="{BB962C8B-B14F-4D97-AF65-F5344CB8AC3E}">
        <p14:creationId xmlns:p14="http://schemas.microsoft.com/office/powerpoint/2010/main" val="25835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16</a:t>
            </a:fld>
            <a:endParaRPr lang="en-CA"/>
          </a:p>
        </p:txBody>
      </p:sp>
    </p:spTree>
    <p:extLst>
      <p:ext uri="{BB962C8B-B14F-4D97-AF65-F5344CB8AC3E}">
        <p14:creationId xmlns:p14="http://schemas.microsoft.com/office/powerpoint/2010/main" val="289302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68566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91014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1455821"/>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19</a:t>
            </a:fld>
            <a:endParaRPr lang="en-CA"/>
          </a:p>
        </p:txBody>
      </p:sp>
      <p:pic>
        <p:nvPicPr>
          <p:cNvPr id="6" name="Picture 5" descr="A screenshot of a computer code&#10;&#10;Description automatically generated">
            <a:extLst>
              <a:ext uri="{FF2B5EF4-FFF2-40B4-BE49-F238E27FC236}">
                <a16:creationId xmlns:a16="http://schemas.microsoft.com/office/drawing/2014/main" id="{236D4AAC-0EC5-53A1-A68E-9D7DD00B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234" y="1127263"/>
            <a:ext cx="5003800" cy="4000500"/>
          </a:xfrm>
          <a:prstGeom prst="rect">
            <a:avLst/>
          </a:prstGeom>
        </p:spPr>
      </p:pic>
    </p:spTree>
    <p:extLst>
      <p:ext uri="{BB962C8B-B14F-4D97-AF65-F5344CB8AC3E}">
        <p14:creationId xmlns:p14="http://schemas.microsoft.com/office/powerpoint/2010/main" val="10243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demos/css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90179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367658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22</a:t>
            </a:fld>
            <a:endParaRPr lang="en-CA"/>
          </a:p>
        </p:txBody>
      </p:sp>
    </p:spTree>
    <p:extLst>
      <p:ext uri="{BB962C8B-B14F-4D97-AF65-F5344CB8AC3E}">
        <p14:creationId xmlns:p14="http://schemas.microsoft.com/office/powerpoint/2010/main" val="2807933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23</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4300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25945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Runtime environmens</a:t>
            </a:r>
          </a:p>
          <a:p>
            <a:pPr marL="342900" indent="-342900">
              <a:buFont typeface="Arial" panose="020B0604020202020204" pitchFamily="34" charset="0"/>
              <a:buChar char="•"/>
            </a:pPr>
            <a:r>
              <a:rPr lang="en-NL" dirty="0"/>
              <a:t>Runs web servers, databases, test runners, etc.</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spTree>
    <p:extLst>
      <p:ext uri="{BB962C8B-B14F-4D97-AF65-F5344CB8AC3E}">
        <p14:creationId xmlns:p14="http://schemas.microsoft.com/office/powerpoint/2010/main" val="385733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80409B-D1D0-7077-94DC-E8CE217204CD}"/>
              </a:ext>
            </a:extLst>
          </p:cNvPr>
          <p:cNvSpPr>
            <a:spLocks noGrp="1"/>
          </p:cNvSpPr>
          <p:nvPr>
            <p:ph sz="quarter" idx="17"/>
          </p:nvPr>
        </p:nvSpPr>
        <p:spPr/>
        <p:txBody>
          <a:bodyPr/>
          <a:lstStyle/>
          <a:p>
            <a:pPr marL="342900" indent="-342900">
              <a:buFont typeface="Arial" panose="020B0604020202020204" pitchFamily="34" charset="0"/>
              <a:buChar char="•"/>
            </a:pPr>
            <a:r>
              <a:rPr lang="en-NL" dirty="0"/>
              <a:t>Package manager</a:t>
            </a:r>
          </a:p>
          <a:p>
            <a:pPr marL="342900" indent="-342900">
              <a:buFont typeface="Arial" panose="020B0604020202020204" pitchFamily="34" charset="0"/>
              <a:buChar char="•"/>
            </a:pPr>
            <a:r>
              <a:rPr lang="en-NL" dirty="0"/>
              <a:t>Script runner</a:t>
            </a:r>
          </a:p>
          <a:p>
            <a:pPr marL="606425" lvl="1" indent="-342900"/>
            <a:r>
              <a:rPr lang="en-GB" dirty="0"/>
              <a:t>S</a:t>
            </a:r>
            <a:r>
              <a:rPr lang="en-NL" dirty="0"/>
              <a:t>uch as: npm run start</a:t>
            </a:r>
          </a:p>
          <a:p>
            <a:pPr marL="342900" indent="-342900">
              <a:buFont typeface="Arial" panose="020B0604020202020204" pitchFamily="34" charset="0"/>
              <a:buChar char="•"/>
            </a:pPr>
            <a:r>
              <a:rPr lang="en-NL" dirty="0"/>
              <a:t>Public registry for finding/publishing packages</a:t>
            </a:r>
          </a:p>
          <a:p>
            <a:pPr marL="606425" lvl="1" indent="-342900"/>
            <a:r>
              <a:rPr lang="en-GB" dirty="0">
                <a:hlinkClick r:id="rId3"/>
              </a:rPr>
              <a:t>https://www.npmjs.com</a:t>
            </a:r>
            <a:endParaRPr lang="en-NL" dirty="0"/>
          </a:p>
        </p:txBody>
      </p:sp>
      <p:pic>
        <p:nvPicPr>
          <p:cNvPr id="7" name="Content Placeholder 6" descr="A red and white logo&#10;&#10;Description automatically generated">
            <a:extLst>
              <a:ext uri="{FF2B5EF4-FFF2-40B4-BE49-F238E27FC236}">
                <a16:creationId xmlns:a16="http://schemas.microsoft.com/office/drawing/2014/main" id="{0399B16D-FEA3-87AB-EC55-6D2CB42B940D}"/>
              </a:ext>
            </a:extLst>
          </p:cNvPr>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3ADD3A71-61A5-C7C5-ECDB-2BF183FF8C12}"/>
              </a:ext>
            </a:extLst>
          </p:cNvPr>
          <p:cNvSpPr>
            <a:spLocks noGrp="1"/>
          </p:cNvSpPr>
          <p:nvPr>
            <p:ph type="title"/>
          </p:nvPr>
        </p:nvSpPr>
        <p:spPr/>
        <p:txBody>
          <a:bodyPr/>
          <a:lstStyle/>
          <a:p>
            <a:r>
              <a:rPr lang="en-NL" dirty="0"/>
              <a:t>NPM</a:t>
            </a:r>
          </a:p>
        </p:txBody>
      </p:sp>
      <p:sp>
        <p:nvSpPr>
          <p:cNvPr id="5" name="Slide Number Placeholder 4">
            <a:extLst>
              <a:ext uri="{FF2B5EF4-FFF2-40B4-BE49-F238E27FC236}">
                <a16:creationId xmlns:a16="http://schemas.microsoft.com/office/drawing/2014/main" id="{E7BF1867-6A66-B919-D9CF-B08C22866D7A}"/>
              </a:ext>
            </a:extLst>
          </p:cNvPr>
          <p:cNvSpPr>
            <a:spLocks noGrp="1"/>
          </p:cNvSpPr>
          <p:nvPr>
            <p:ph type="sldNum" sz="quarter" idx="4"/>
          </p:nvPr>
        </p:nvSpPr>
        <p:spPr/>
        <p:txBody>
          <a:bodyPr/>
          <a:lstStyle/>
          <a:p>
            <a:fld id="{525A3C56-E491-49B2-93F3-63532DF516BC}" type="slidenum">
              <a:rPr lang="en-CA" smtClean="0"/>
              <a:t>27</a:t>
            </a:fld>
            <a:endParaRPr lang="en-CA"/>
          </a:p>
        </p:txBody>
      </p:sp>
    </p:spTree>
    <p:extLst>
      <p:ext uri="{BB962C8B-B14F-4D97-AF65-F5344CB8AC3E}">
        <p14:creationId xmlns:p14="http://schemas.microsoft.com/office/powerpoint/2010/main" val="7263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70967-2D04-91ED-8DCC-E39428291830}"/>
              </a:ext>
            </a:extLst>
          </p:cNvPr>
          <p:cNvSpPr>
            <a:spLocks noGrp="1"/>
          </p:cNvSpPr>
          <p:nvPr>
            <p:ph sz="quarter" idx="17"/>
          </p:nvPr>
        </p:nvSpPr>
        <p:spPr/>
        <p:txBody>
          <a:bodyPr/>
          <a:lstStyle/>
          <a:p>
            <a:pPr marL="342900" indent="-342900">
              <a:buFont typeface="Arial" panose="020B0604020202020204" pitchFamily="34" charset="0"/>
              <a:buChar char="•"/>
            </a:pPr>
            <a:r>
              <a:rPr lang="en-NL" dirty="0"/>
              <a:t>Successor to “create react app”</a:t>
            </a:r>
          </a:p>
          <a:p>
            <a:pPr marL="342900" indent="-342900">
              <a:buFont typeface="Arial" panose="020B0604020202020204" pitchFamily="34" charset="0"/>
              <a:buChar char="•"/>
            </a:pPr>
            <a:r>
              <a:rPr lang="en-NL" dirty="0"/>
              <a:t>Dev server for frontend</a:t>
            </a:r>
          </a:p>
          <a:p>
            <a:pPr marL="342900" indent="-342900">
              <a:buFont typeface="Arial" panose="020B0604020202020204" pitchFamily="34" charset="0"/>
              <a:buChar char="•"/>
            </a:pPr>
            <a:r>
              <a:rPr lang="en-NL" dirty="0"/>
              <a:t>Bundler for production</a:t>
            </a:r>
          </a:p>
          <a:p>
            <a:pPr marL="342900" indent="-342900">
              <a:buFont typeface="Arial" panose="020B0604020202020204" pitchFamily="34" charset="0"/>
              <a:buChar char="•"/>
            </a:pPr>
            <a:r>
              <a:rPr lang="en-NL" dirty="0"/>
              <a:t>Started by “npm run start”</a:t>
            </a:r>
          </a:p>
        </p:txBody>
      </p:sp>
      <p:pic>
        <p:nvPicPr>
          <p:cNvPr id="9" name="Content Placeholder 8" descr="A logo of a triangle with lightning bolt in the middle&#10;&#10;Description automatically generated">
            <a:extLst>
              <a:ext uri="{FF2B5EF4-FFF2-40B4-BE49-F238E27FC236}">
                <a16:creationId xmlns:a16="http://schemas.microsoft.com/office/drawing/2014/main" id="{23053112-4EF9-76F0-EF0D-48F7A9671CA3}"/>
              </a:ext>
            </a:extLst>
          </p:cNvPr>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742907" y="1557338"/>
            <a:ext cx="4535487" cy="4535487"/>
          </a:xfrm>
        </p:spPr>
      </p:pic>
      <p:sp>
        <p:nvSpPr>
          <p:cNvPr id="4" name="Title 3">
            <a:extLst>
              <a:ext uri="{FF2B5EF4-FFF2-40B4-BE49-F238E27FC236}">
                <a16:creationId xmlns:a16="http://schemas.microsoft.com/office/drawing/2014/main" id="{691C7359-8094-0111-8AA8-2C5C73BE8312}"/>
              </a:ext>
            </a:extLst>
          </p:cNvPr>
          <p:cNvSpPr>
            <a:spLocks noGrp="1"/>
          </p:cNvSpPr>
          <p:nvPr>
            <p:ph type="title"/>
          </p:nvPr>
        </p:nvSpPr>
        <p:spPr/>
        <p:txBody>
          <a:bodyPr/>
          <a:lstStyle/>
          <a:p>
            <a:r>
              <a:rPr lang="en-NL" dirty="0"/>
              <a:t>Vite</a:t>
            </a:r>
          </a:p>
        </p:txBody>
      </p:sp>
      <p:sp>
        <p:nvSpPr>
          <p:cNvPr id="5" name="Slide Number Placeholder 4">
            <a:extLst>
              <a:ext uri="{FF2B5EF4-FFF2-40B4-BE49-F238E27FC236}">
                <a16:creationId xmlns:a16="http://schemas.microsoft.com/office/drawing/2014/main" id="{4FAC4639-5AB6-2A2C-D515-62E6A1244D00}"/>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344984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29</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30</a:t>
            </a:fld>
            <a:endParaRPr lang="en-CA"/>
          </a:p>
        </p:txBody>
      </p:sp>
    </p:spTree>
    <p:extLst>
      <p:ext uri="{BB962C8B-B14F-4D97-AF65-F5344CB8AC3E}">
        <p14:creationId xmlns:p14="http://schemas.microsoft.com/office/powerpoint/2010/main" val="72491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31</a:t>
            </a:fld>
            <a:endParaRPr lang="en-CA"/>
          </a:p>
        </p:txBody>
      </p:sp>
    </p:spTree>
    <p:extLst>
      <p:ext uri="{BB962C8B-B14F-4D97-AF65-F5344CB8AC3E}">
        <p14:creationId xmlns:p14="http://schemas.microsoft.com/office/powerpoint/2010/main" val="410261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32</a:t>
            </a:fld>
            <a:endParaRPr lang="en-CA"/>
          </a:p>
        </p:txBody>
      </p:sp>
    </p:spTree>
    <p:extLst>
      <p:ext uri="{BB962C8B-B14F-4D97-AF65-F5344CB8AC3E}">
        <p14:creationId xmlns:p14="http://schemas.microsoft.com/office/powerpoint/2010/main" val="8318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33</a:t>
            </a:fld>
            <a:endParaRPr lang="en-CA"/>
          </a:p>
        </p:txBody>
      </p:sp>
    </p:spTree>
    <p:extLst>
      <p:ext uri="{BB962C8B-B14F-4D97-AF65-F5344CB8AC3E}">
        <p14:creationId xmlns:p14="http://schemas.microsoft.com/office/powerpoint/2010/main" val="1184261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05524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21069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7612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74840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3701991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spTree>
    <p:extLst>
      <p:ext uri="{BB962C8B-B14F-4D97-AF65-F5344CB8AC3E}">
        <p14:creationId xmlns:p14="http://schemas.microsoft.com/office/powerpoint/2010/main" val="31572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0676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548474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42</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43</a:t>
            </a:fld>
            <a:endParaRPr lang="en-CA"/>
          </a:p>
        </p:txBody>
      </p:sp>
    </p:spTree>
    <p:extLst>
      <p:ext uri="{BB962C8B-B14F-4D97-AF65-F5344CB8AC3E}">
        <p14:creationId xmlns:p14="http://schemas.microsoft.com/office/powerpoint/2010/main" val="368391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44</a:t>
            </a:fld>
            <a:endParaRPr lang="en-CA"/>
          </a:p>
        </p:txBody>
      </p:sp>
    </p:spTree>
    <p:extLst>
      <p:ext uri="{BB962C8B-B14F-4D97-AF65-F5344CB8AC3E}">
        <p14:creationId xmlns:p14="http://schemas.microsoft.com/office/powerpoint/2010/main" val="160030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AD5725B-6478-7EC1-37A3-AA5A91E8E390}"/>
              </a:ext>
            </a:extLst>
          </p:cNvPr>
          <p:cNvSpPr>
            <a:spLocks noGrp="1"/>
          </p:cNvSpPr>
          <p:nvPr>
            <p:ph type="body" sz="quarter" idx="19"/>
          </p:nvPr>
        </p:nvSpPr>
        <p:spPr/>
        <p:txBody>
          <a:bodyPr/>
          <a:lstStyle/>
          <a:p>
            <a:r>
              <a:rPr lang="en-NL" sz="5400" dirty="0"/>
              <a:t>Frameworks</a:t>
            </a:r>
          </a:p>
        </p:txBody>
      </p:sp>
      <p:sp>
        <p:nvSpPr>
          <p:cNvPr id="4" name="Slide Number Placeholder 3">
            <a:extLst>
              <a:ext uri="{FF2B5EF4-FFF2-40B4-BE49-F238E27FC236}">
                <a16:creationId xmlns:a16="http://schemas.microsoft.com/office/drawing/2014/main" id="{0C9C94AD-7495-9D1C-D6E0-B84BDF2F783B}"/>
              </a:ext>
            </a:extLst>
          </p:cNvPr>
          <p:cNvSpPr>
            <a:spLocks noGrp="1"/>
          </p:cNvSpPr>
          <p:nvPr>
            <p:ph type="sldNum" sz="quarter" idx="10"/>
          </p:nvPr>
        </p:nvSpPr>
        <p:spPr/>
        <p:txBody>
          <a:bodyPr/>
          <a:lstStyle/>
          <a:p>
            <a:fld id="{525A3C56-E491-49B2-93F3-63532DF516BC}" type="slidenum">
              <a:rPr lang="en-CA" smtClean="0"/>
              <a:t>45</a:t>
            </a:fld>
            <a:endParaRPr lang="en-CA"/>
          </a:p>
        </p:txBody>
      </p:sp>
      <p:grpSp>
        <p:nvGrpSpPr>
          <p:cNvPr id="13" name="Group 12">
            <a:extLst>
              <a:ext uri="{FF2B5EF4-FFF2-40B4-BE49-F238E27FC236}">
                <a16:creationId xmlns:a16="http://schemas.microsoft.com/office/drawing/2014/main" id="{1915CB87-731B-0EBA-C939-4BF4BC30DA48}"/>
              </a:ext>
            </a:extLst>
          </p:cNvPr>
          <p:cNvGrpSpPr/>
          <p:nvPr/>
        </p:nvGrpSpPr>
        <p:grpSpPr>
          <a:xfrm>
            <a:off x="1841497" y="4258323"/>
            <a:ext cx="3733800" cy="1487324"/>
            <a:chOff x="863600" y="3953450"/>
            <a:chExt cx="3733800" cy="1487324"/>
          </a:xfrm>
        </p:grpSpPr>
        <p:pic>
          <p:nvPicPr>
            <p:cNvPr id="2054" name="Picture 6" descr="Setup NextJS app with Linaria, Storybook, and Typescript | FocusReactive -  Next.js, Headless CMS and eCommerce expert agency">
              <a:extLst>
                <a:ext uri="{FF2B5EF4-FFF2-40B4-BE49-F238E27FC236}">
                  <a16:creationId xmlns:a16="http://schemas.microsoft.com/office/drawing/2014/main" id="{349CEB0E-EC57-DA29-3B74-4D52F0F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953450"/>
              <a:ext cx="3644900" cy="740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BAE154-FA80-0439-8FAB-F43E17C9028D}"/>
                </a:ext>
              </a:extLst>
            </p:cNvPr>
            <p:cNvSpPr txBox="1"/>
            <p:nvPr/>
          </p:nvSpPr>
          <p:spPr>
            <a:xfrm>
              <a:off x="863600" y="4835866"/>
              <a:ext cx="3644900" cy="604908"/>
            </a:xfrm>
            <a:prstGeom prst="rect">
              <a:avLst/>
            </a:prstGeom>
          </p:spPr>
          <p:txBody>
            <a:bodyPr vert="horz" wrap="square" lIns="0" tIns="0" rIns="0" bIns="0" rtlCol="0" anchor="t" anchorCtr="0">
              <a:normAutofit/>
            </a:bodyPr>
            <a:lstStyle/>
            <a:p>
              <a:pPr algn="ctr"/>
              <a:r>
                <a:rPr lang="en-NL" dirty="0"/>
                <a:t>Next.js, a framework by Vercel</a:t>
              </a:r>
            </a:p>
          </p:txBody>
        </p:sp>
      </p:grpSp>
      <p:grpSp>
        <p:nvGrpSpPr>
          <p:cNvPr id="12" name="Group 11">
            <a:extLst>
              <a:ext uri="{FF2B5EF4-FFF2-40B4-BE49-F238E27FC236}">
                <a16:creationId xmlns:a16="http://schemas.microsoft.com/office/drawing/2014/main" id="{0469C913-C592-BDEF-9B74-4351373F3A2B}"/>
              </a:ext>
            </a:extLst>
          </p:cNvPr>
          <p:cNvGrpSpPr/>
          <p:nvPr/>
        </p:nvGrpSpPr>
        <p:grpSpPr>
          <a:xfrm>
            <a:off x="6197604" y="3429000"/>
            <a:ext cx="3378200" cy="3136689"/>
            <a:chOff x="6985000" y="2001631"/>
            <a:chExt cx="3378200" cy="3136689"/>
          </a:xfrm>
        </p:grpSpPr>
        <p:pic>
          <p:nvPicPr>
            <p:cNvPr id="2056" name="Picture 8" descr="Remix · GitHub">
              <a:extLst>
                <a:ext uri="{FF2B5EF4-FFF2-40B4-BE49-F238E27FC236}">
                  <a16:creationId xmlns:a16="http://schemas.microsoft.com/office/drawing/2014/main" id="{9F5F4FB9-8B04-FBAC-3E67-27345934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001631"/>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827717-775E-C713-9BEF-2AC4ADE838AA}"/>
                </a:ext>
              </a:extLst>
            </p:cNvPr>
            <p:cNvSpPr txBox="1"/>
            <p:nvPr/>
          </p:nvSpPr>
          <p:spPr>
            <a:xfrm>
              <a:off x="6985000" y="4693820"/>
              <a:ext cx="3378200" cy="444500"/>
            </a:xfrm>
            <a:prstGeom prst="rect">
              <a:avLst/>
            </a:prstGeom>
          </p:spPr>
          <p:txBody>
            <a:bodyPr vert="horz" wrap="square" lIns="0" tIns="0" rIns="0" bIns="0" rtlCol="0" anchor="t" anchorCtr="0">
              <a:normAutofit/>
            </a:bodyPr>
            <a:lstStyle/>
            <a:p>
              <a:pPr algn="l"/>
              <a:r>
                <a:rPr lang="en-NL" dirty="0"/>
                <a:t>Remix, a framework by Shopify</a:t>
              </a:r>
            </a:p>
          </p:txBody>
        </p:sp>
      </p:grpSp>
    </p:spTree>
    <p:extLst>
      <p:ext uri="{BB962C8B-B14F-4D97-AF65-F5344CB8AC3E}">
        <p14:creationId xmlns:p14="http://schemas.microsoft.com/office/powerpoint/2010/main" val="4052788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46</a:t>
            </a:fld>
            <a:endParaRPr lang="en-CA"/>
          </a:p>
        </p:txBody>
      </p:sp>
    </p:spTree>
    <p:extLst>
      <p:ext uri="{BB962C8B-B14F-4D97-AF65-F5344CB8AC3E}">
        <p14:creationId xmlns:p14="http://schemas.microsoft.com/office/powerpoint/2010/main" val="520096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47</a:t>
            </a:fld>
            <a:endParaRPr lang="en-CA"/>
          </a:p>
        </p:txBody>
      </p:sp>
    </p:spTree>
    <p:extLst>
      <p:ext uri="{BB962C8B-B14F-4D97-AF65-F5344CB8AC3E}">
        <p14:creationId xmlns:p14="http://schemas.microsoft.com/office/powerpoint/2010/main" val="1943213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48</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2.xml><?xml version="1.0" encoding="utf-8"?>
<ds:datastoreItem xmlns:ds="http://schemas.openxmlformats.org/officeDocument/2006/customXml" ds:itemID="{91C7B255-3552-497C-B3C7-0572EE08EA37}">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3208</TotalTime>
  <Words>5048</Words>
  <Application>Microsoft Macintosh PowerPoint</Application>
  <PresentationFormat>Widescreen</PresentationFormat>
  <Paragraphs>346</Paragraphs>
  <Slides>48</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JS</vt:lpstr>
      <vt:lpstr>Demo</vt:lpstr>
      <vt:lpstr>Exercise 1</vt:lpstr>
      <vt:lpstr>Exercise 1 - Demo</vt:lpstr>
      <vt:lpstr>CSS</vt:lpstr>
      <vt:lpstr>Demo</vt:lpstr>
      <vt:lpstr>Exercise 2</vt:lpstr>
      <vt:lpstr>Exercise 2 - Demo</vt:lpstr>
      <vt:lpstr>Lunch!</vt:lpstr>
      <vt:lpstr>Frontend development in the field</vt:lpstr>
      <vt:lpstr>Frontend development in the field</vt:lpstr>
      <vt:lpstr>But first, NodeJS</vt:lpstr>
      <vt:lpstr>NPM</vt:lpstr>
      <vt:lpstr>Vite</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PowerPoint Presentation</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36</cp:revision>
  <dcterms:created xsi:type="dcterms:W3CDTF">2022-08-24T13:23:13Z</dcterms:created>
  <dcterms:modified xsi:type="dcterms:W3CDTF">2024-02-21T15:21:28Z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